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drawings/drawing7.xml" ContentType="application/vnd.openxmlformats-officedocument.drawingml.chartshapes+xml"/>
  <Override PartName="/ppt/charts/chart15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3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%20D\&#1606;&#1605;&#1608;&#1583;&#1575;&#1585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%20D\&#1606;&#1605;&#1608;&#1583;&#1575;&#1585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%20D\&#1606;&#1605;&#1608;&#1583;&#1575;&#1585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rive%20D\&#1606;&#1605;&#1608;&#1583;&#1575;&#1585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rive%20D\&#1606;&#1605;&#1608;&#1583;&#1575;&#1585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rive%20D\&#1606;&#1605;&#1608;&#1583;&#1575;&#1585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rive%20D\&#1606;&#1605;&#1608;&#1583;&#1575;&#1585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rive%20D\&#1606;&#1605;&#1608;&#1583;&#1575;&#1585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rive%20D\&#1606;&#1605;&#1608;&#1583;&#1575;&#1585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rive%20D\&#1606;&#1605;&#1608;&#1583;&#1575;&#1585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rive%20D\&#1606;&#1605;&#1608;&#1583;&#1575;&#158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%20D\&#1606;&#1605;&#1608;&#1583;&#1575;&#158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%20D\&#1606;&#1605;&#1608;&#1583;&#1575;&#158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%20D\&#1606;&#1605;&#1608;&#1583;&#1575;&#1585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%20D\&#1606;&#1605;&#1608;&#1583;&#1575;&#15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/>
              <a:t>تغییر اعتبارات بودجه ای دانشگاه طی سال های 1388 لغایت 1402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3719987527284067E-2"/>
          <c:y val="0.11049608357390059"/>
          <c:w val="0.96881821016526348"/>
          <c:h val="0.79354311326161664"/>
        </c:manualLayout>
      </c:layout>
      <c:line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-5.1729712253475592E-2"/>
                  <c:y val="-9.2631759024502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3E-4279-960F-F10392AD8B1B}"/>
                </c:ext>
              </c:extLst>
            </c:dLbl>
            <c:dLbl>
              <c:idx val="1"/>
              <c:layout>
                <c:manualLayout>
                  <c:x val="-3.6210798577432916E-2"/>
                  <c:y val="-8.4210710115447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3E-4279-960F-F10392AD8B1B}"/>
                </c:ext>
              </c:extLst>
            </c:dLbl>
            <c:dLbl>
              <c:idx val="2"/>
              <c:layout>
                <c:manualLayout>
                  <c:x val="-2.1985127707727127E-2"/>
                  <c:y val="-5.894734236337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3E-4279-960F-F10392AD8B1B}"/>
                </c:ext>
              </c:extLst>
            </c:dLbl>
            <c:dLbl>
              <c:idx val="3"/>
              <c:layout>
                <c:manualLayout>
                  <c:x val="-1.9398642095053348E-2"/>
                  <c:y val="2.5263146727162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3E-4279-960F-F10392AD8B1B}"/>
                </c:ext>
              </c:extLst>
            </c:dLbl>
            <c:dLbl>
              <c:idx val="4"/>
              <c:layout>
                <c:manualLayout>
                  <c:x val="-4.3464566929133856E-2"/>
                  <c:y val="-8.7053211803950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3E-4279-960F-F10392AD8B1B}"/>
                </c:ext>
              </c:extLst>
            </c:dLbl>
            <c:dLbl>
              <c:idx val="5"/>
              <c:layout>
                <c:manualLayout>
                  <c:x val="-1.5105244678839841E-2"/>
                  <c:y val="4.4876907920627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3E-4279-960F-F10392AD8B1B}"/>
                </c:ext>
              </c:extLst>
            </c:dLbl>
            <c:dLbl>
              <c:idx val="6"/>
              <c:layout>
                <c:manualLayout>
                  <c:x val="-5.0436469447138699E-2"/>
                  <c:y val="-8.1403472787524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3E-4279-960F-F10392AD8B1B}"/>
                </c:ext>
              </c:extLst>
            </c:dLbl>
            <c:dLbl>
              <c:idx val="7"/>
              <c:layout>
                <c:manualLayout>
                  <c:x val="-2.5543041918637627E-2"/>
                  <c:y val="5.614042964915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3E-4279-960F-F10392AD8B1B}"/>
                </c:ext>
              </c:extLst>
            </c:dLbl>
            <c:dLbl>
              <c:idx val="8"/>
              <c:layout>
                <c:manualLayout>
                  <c:x val="-4.9143226640801903E-2"/>
                  <c:y val="-5.894734236337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3E-4279-960F-F10392AD8B1B}"/>
                </c:ext>
              </c:extLst>
            </c:dLbl>
            <c:dLbl>
              <c:idx val="9"/>
              <c:layout>
                <c:manualLayout>
                  <c:x val="-2.4157882977443534E-2"/>
                  <c:y val="5.89473410825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3E-4279-960F-F10392AD8B1B}"/>
                </c:ext>
              </c:extLst>
            </c:dLbl>
            <c:dLbl>
              <c:idx val="10"/>
              <c:layout>
                <c:manualLayout>
                  <c:x val="-5.172981408361782E-2"/>
                  <c:y val="-5.8947342363379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3E-4279-960F-F10392AD8B1B}"/>
                </c:ext>
              </c:extLst>
            </c:dLbl>
            <c:dLbl>
              <c:idx val="11"/>
              <c:layout>
                <c:manualLayout>
                  <c:x val="3.8797284190106693E-3"/>
                  <c:y val="5.8947342363379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3E-4279-960F-F10392AD8B1B}"/>
                </c:ext>
              </c:extLst>
            </c:dLbl>
            <c:dLbl>
              <c:idx val="14"/>
              <c:layout>
                <c:manualLayout>
                  <c:x val="-6.8599937636420333E-2"/>
                  <c:y val="-1.9566723628062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3E-4279-960F-F10392AD8B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rtl="0">
                  <a:defRPr/>
                </a:pPr>
                <a:endParaRPr lang="fa-I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'نمودار روند'!$A$5:$A$19</c:f>
              <c:numCache>
                <c:formatCode>General</c:formatCode>
                <c:ptCount val="15"/>
                <c:pt idx="0">
                  <c:v>1388</c:v>
                </c:pt>
                <c:pt idx="1">
                  <c:v>1389</c:v>
                </c:pt>
                <c:pt idx="2">
                  <c:v>1390</c:v>
                </c:pt>
                <c:pt idx="3">
                  <c:v>1391</c:v>
                </c:pt>
                <c:pt idx="4">
                  <c:v>1392</c:v>
                </c:pt>
                <c:pt idx="5">
                  <c:v>1393</c:v>
                </c:pt>
                <c:pt idx="6">
                  <c:v>1394</c:v>
                </c:pt>
                <c:pt idx="7">
                  <c:v>1395</c:v>
                </c:pt>
                <c:pt idx="8">
                  <c:v>1396</c:v>
                </c:pt>
                <c:pt idx="9">
                  <c:v>1397</c:v>
                </c:pt>
                <c:pt idx="10">
                  <c:v>1398</c:v>
                </c:pt>
                <c:pt idx="11">
                  <c:v>1399</c:v>
                </c:pt>
                <c:pt idx="12">
                  <c:v>1400</c:v>
                </c:pt>
                <c:pt idx="13">
                  <c:v>1401</c:v>
                </c:pt>
                <c:pt idx="14">
                  <c:v>1402</c:v>
                </c:pt>
              </c:numCache>
            </c:numRef>
          </c:cat>
          <c:val>
            <c:numRef>
              <c:f>'نمودار روند'!$E$5:$E$19</c:f>
              <c:numCache>
                <c:formatCode>General</c:formatCode>
                <c:ptCount val="15"/>
                <c:pt idx="0">
                  <c:v>498899</c:v>
                </c:pt>
                <c:pt idx="1">
                  <c:v>623315</c:v>
                </c:pt>
                <c:pt idx="2">
                  <c:v>846761</c:v>
                </c:pt>
                <c:pt idx="3">
                  <c:v>1009836</c:v>
                </c:pt>
                <c:pt idx="4">
                  <c:v>1181202</c:v>
                </c:pt>
                <c:pt idx="5">
                  <c:v>1730367</c:v>
                </c:pt>
                <c:pt idx="6">
                  <c:v>2949876</c:v>
                </c:pt>
                <c:pt idx="7">
                  <c:v>3687475</c:v>
                </c:pt>
                <c:pt idx="8">
                  <c:v>4263319</c:v>
                </c:pt>
                <c:pt idx="9">
                  <c:v>4966755</c:v>
                </c:pt>
                <c:pt idx="10">
                  <c:v>5646753</c:v>
                </c:pt>
                <c:pt idx="11">
                  <c:v>6527671</c:v>
                </c:pt>
                <c:pt idx="12">
                  <c:v>10595370</c:v>
                </c:pt>
                <c:pt idx="13">
                  <c:v>13286567</c:v>
                </c:pt>
                <c:pt idx="14">
                  <c:v>18752764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A3E-4279-960F-F10392AD8B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7004672"/>
        <c:axId val="199314816"/>
      </c:lineChart>
      <c:catAx>
        <c:axId val="12700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aseline="0"/>
            </a:pPr>
            <a:endParaRPr lang="fa-IR"/>
          </a:p>
        </c:txPr>
        <c:crossAx val="199314816"/>
        <c:crosses val="autoZero"/>
        <c:auto val="1"/>
        <c:lblAlgn val="ctr"/>
        <c:lblOffset val="100"/>
        <c:noMultiLvlLbl val="0"/>
      </c:catAx>
      <c:valAx>
        <c:axId val="199314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00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500" baseline="0">
          <a:cs typeface="B Nazanin" pitchFamily="2" charset="-78"/>
        </a:defRPr>
      </a:pPr>
      <a:endParaRPr lang="fa-I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47410145160429"/>
          <c:y val="0.11843359580052491"/>
          <c:w val="0.66930821147356578"/>
          <c:h val="0.6678551181102362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'نسبت '!$J$3:$K$3</c:f>
              <c:strCache>
                <c:ptCount val="2"/>
                <c:pt idx="0">
                  <c:v>ابلاغ</c:v>
                </c:pt>
                <c:pt idx="1">
                  <c:v>تخصیص</c:v>
                </c:pt>
              </c:strCache>
            </c:strRef>
          </c:cat>
          <c:val>
            <c:numRef>
              <c:f>'نسبت '!$J$4:$K$4</c:f>
              <c:numCache>
                <c:formatCode>General</c:formatCode>
                <c:ptCount val="2"/>
                <c:pt idx="0">
                  <c:v>8272689</c:v>
                </c:pt>
                <c:pt idx="1">
                  <c:v>9811609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0-4295-B8DF-80FA5C322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50208"/>
        <c:axId val="184488448"/>
      </c:barChart>
      <c:catAx>
        <c:axId val="12835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4488448"/>
        <c:crosses val="autoZero"/>
        <c:auto val="1"/>
        <c:lblAlgn val="ctr"/>
        <c:lblOffset val="100"/>
        <c:noMultiLvlLbl val="0"/>
      </c:catAx>
      <c:valAx>
        <c:axId val="184488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8350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aseline="0"/>
      </a:pPr>
      <a:endParaRPr lang="fa-I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60581946199143"/>
          <c:y val="8.5650169735920975E-2"/>
          <c:w val="0.74247851057230763"/>
          <c:h val="0.7152474539611852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'نسبت '!$R$3:$S$3</c:f>
              <c:strCache>
                <c:ptCount val="2"/>
                <c:pt idx="0">
                  <c:v>درآمد اختصاصی</c:v>
                </c:pt>
                <c:pt idx="1">
                  <c:v>ردیف ابلاغی وزارتی</c:v>
                </c:pt>
              </c:strCache>
            </c:strRef>
          </c:cat>
          <c:val>
            <c:numRef>
              <c:f>'نسبت '!$R$4:$S$4</c:f>
              <c:numCache>
                <c:formatCode>General</c:formatCode>
                <c:ptCount val="2"/>
                <c:pt idx="0">
                  <c:v>5410572</c:v>
                </c:pt>
                <c:pt idx="1">
                  <c:v>2494494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1-4BDC-AC04-77B6A02B3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50720"/>
        <c:axId val="184490176"/>
      </c:barChart>
      <c:catAx>
        <c:axId val="128350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4490176"/>
        <c:crosses val="autoZero"/>
        <c:auto val="1"/>
        <c:lblAlgn val="ctr"/>
        <c:lblOffset val="100"/>
        <c:noMultiLvlLbl val="0"/>
      </c:catAx>
      <c:valAx>
        <c:axId val="184490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8350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fa-I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 sz="1810" baseline="0"/>
              <a:t>عمومی</a:t>
            </a:r>
            <a:endParaRPr lang="en-US" sz="1810" baseline="0"/>
          </a:p>
        </c:rich>
      </c:tx>
      <c:layout>
        <c:manualLayout>
          <c:xMode val="edge"/>
          <c:yMode val="edge"/>
          <c:x val="0.86787516653167085"/>
          <c:y val="0.5692307692307692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377467692561507E-2"/>
          <c:y val="7.2997664134526723E-3"/>
          <c:w val="0.79308938828761721"/>
          <c:h val="0.83385502988204108"/>
        </c:manualLayout>
      </c:layout>
      <c:lineChart>
        <c:grouping val="standard"/>
        <c:varyColors val="0"/>
        <c:ser>
          <c:idx val="0"/>
          <c:order val="0"/>
          <c:dLbls>
            <c:dLbl>
              <c:idx val="1"/>
              <c:layout>
                <c:manualLayout>
                  <c:x val="6.6445171136426525E-3"/>
                  <c:y val="3.321472178093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FC-403F-BA7D-06A1EFE021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fa-I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'مقایسه 99 تا 02'!$A$3:$A$6</c:f>
              <c:numCache>
                <c:formatCode>General</c:formatCode>
                <c:ptCount val="4"/>
                <c:pt idx="0">
                  <c:v>1399</c:v>
                </c:pt>
                <c:pt idx="1">
                  <c:v>1400</c:v>
                </c:pt>
                <c:pt idx="2">
                  <c:v>1401</c:v>
                </c:pt>
                <c:pt idx="3">
                  <c:v>1402</c:v>
                </c:pt>
              </c:numCache>
            </c:numRef>
          </c:cat>
          <c:val>
            <c:numRef>
              <c:f>'مقایسه 99 تا 02'!$B$3:$B$6</c:f>
              <c:numCache>
                <c:formatCode>General</c:formatCode>
                <c:ptCount val="4"/>
                <c:pt idx="0">
                  <c:v>2897811</c:v>
                </c:pt>
                <c:pt idx="1">
                  <c:v>6534570</c:v>
                </c:pt>
                <c:pt idx="2">
                  <c:v>8528545</c:v>
                </c:pt>
                <c:pt idx="3">
                  <c:v>12264962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FC-403F-BA7D-06A1EFE021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8868352"/>
        <c:axId val="128524864"/>
      </c:lineChart>
      <c:catAx>
        <c:axId val="12886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fa-IR"/>
          </a:p>
        </c:txPr>
        <c:crossAx val="128524864"/>
        <c:crosses val="autoZero"/>
        <c:auto val="1"/>
        <c:lblAlgn val="ctr"/>
        <c:lblOffset val="100"/>
        <c:noMultiLvlLbl val="0"/>
      </c:catAx>
      <c:valAx>
        <c:axId val="128524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868352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fa-IR" sz="2800" dirty="0"/>
              <a:t>اختصاصی</a:t>
            </a:r>
            <a:endParaRPr lang="en-US" sz="2800" dirty="0"/>
          </a:p>
        </c:rich>
      </c:tx>
      <c:layout>
        <c:manualLayout>
          <c:xMode val="edge"/>
          <c:yMode val="edge"/>
          <c:x val="0.82148745519713262"/>
          <c:y val="0.6481483911733256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9528682169433468E-2"/>
          <c:y val="6.5369300586650858E-2"/>
          <c:w val="0.86292777918889174"/>
          <c:h val="0.75835220120742253"/>
        </c:manualLayout>
      </c:layout>
      <c:line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6.8143112698692615E-3"/>
                  <c:y val="8.3333363711491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78-4880-B99F-5F6C80250ED1}"/>
                </c:ext>
              </c:extLst>
            </c:dLbl>
            <c:dLbl>
              <c:idx val="1"/>
              <c:layout>
                <c:manualLayout>
                  <c:x val="9.0857483598256409E-3"/>
                  <c:y val="9.722225766340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78-4880-B99F-5F6C80250ED1}"/>
                </c:ext>
              </c:extLst>
            </c:dLbl>
            <c:dLbl>
              <c:idx val="2"/>
              <c:layout>
                <c:manualLayout>
                  <c:x val="2.2714370899564206E-3"/>
                  <c:y val="0.111111151615322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78-4880-B99F-5F6C80250ED1}"/>
                </c:ext>
              </c:extLst>
            </c:dLbl>
            <c:dLbl>
              <c:idx val="3"/>
              <c:layout>
                <c:manualLayout>
                  <c:x val="0"/>
                  <c:y val="4.6296313173050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78-4880-B99F-5F6C80250ED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'مقایسه 99 تا 02'!$M$3:$M$6</c:f>
              <c:numCache>
                <c:formatCode>General</c:formatCode>
                <c:ptCount val="4"/>
                <c:pt idx="0">
                  <c:v>1399</c:v>
                </c:pt>
                <c:pt idx="1">
                  <c:v>1400</c:v>
                </c:pt>
                <c:pt idx="2">
                  <c:v>1401</c:v>
                </c:pt>
                <c:pt idx="3">
                  <c:v>1402</c:v>
                </c:pt>
              </c:numCache>
            </c:numRef>
          </c:cat>
          <c:val>
            <c:numRef>
              <c:f>'مقایسه 99 تا 02'!$N$3:$N$6</c:f>
              <c:numCache>
                <c:formatCode>General</c:formatCode>
                <c:ptCount val="4"/>
                <c:pt idx="0">
                  <c:v>3558500</c:v>
                </c:pt>
                <c:pt idx="1">
                  <c:v>3945800</c:v>
                </c:pt>
                <c:pt idx="2">
                  <c:v>4526670</c:v>
                </c:pt>
                <c:pt idx="3">
                  <c:v>5875618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78-4880-B99F-5F6C80250E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8871936"/>
        <c:axId val="128527744"/>
      </c:lineChart>
      <c:catAx>
        <c:axId val="12887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8527744"/>
        <c:crosses val="autoZero"/>
        <c:auto val="1"/>
        <c:lblAlgn val="ctr"/>
        <c:lblOffset val="100"/>
        <c:noMultiLvlLbl val="0"/>
      </c:catAx>
      <c:valAx>
        <c:axId val="128527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8871936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fa-IR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/>
              <a:t>تملک </a:t>
            </a:r>
          </a:p>
        </c:rich>
      </c:tx>
      <c:layout>
        <c:manualLayout>
          <c:xMode val="edge"/>
          <c:yMode val="edge"/>
          <c:x val="0.84887746174585321"/>
          <c:y val="0.7652582159624413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444444444444445E-2"/>
          <c:y val="7.1055044175816068E-2"/>
          <c:w val="0.82630949199235215"/>
          <c:h val="0.82408244423992449"/>
        </c:manualLayout>
      </c:layout>
      <c:line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0"/>
                  <c:y val="5.6338028169013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A0-4BE2-8347-1758A7507E33}"/>
                </c:ext>
              </c:extLst>
            </c:dLbl>
            <c:dLbl>
              <c:idx val="1"/>
              <c:layout>
                <c:manualLayout>
                  <c:x val="6.8027210884353739E-3"/>
                  <c:y val="3.7558685446009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A0-4BE2-8347-1758A7507E33}"/>
                </c:ext>
              </c:extLst>
            </c:dLbl>
            <c:dLbl>
              <c:idx val="2"/>
              <c:layout>
                <c:manualLayout>
                  <c:x val="6.8027210884353739E-3"/>
                  <c:y val="1.8779342723004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A0-4BE2-8347-1758A7507E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'مقایسه 99 تا 02'!$A$17:$A$20</c:f>
              <c:numCache>
                <c:formatCode>General</c:formatCode>
                <c:ptCount val="4"/>
                <c:pt idx="0">
                  <c:v>1399</c:v>
                </c:pt>
                <c:pt idx="1">
                  <c:v>1400</c:v>
                </c:pt>
                <c:pt idx="2">
                  <c:v>1401</c:v>
                </c:pt>
                <c:pt idx="3">
                  <c:v>1402</c:v>
                </c:pt>
              </c:numCache>
            </c:numRef>
          </c:cat>
          <c:val>
            <c:numRef>
              <c:f>'مقایسه 99 تا 02'!$B$17:$B$20</c:f>
              <c:numCache>
                <c:formatCode>General</c:formatCode>
                <c:ptCount val="4"/>
                <c:pt idx="0">
                  <c:v>71360</c:v>
                </c:pt>
                <c:pt idx="1">
                  <c:v>115000</c:v>
                </c:pt>
                <c:pt idx="2">
                  <c:v>231352</c:v>
                </c:pt>
                <c:pt idx="3">
                  <c:v>612184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A0-4BE2-8347-1758A7507E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9035776"/>
        <c:axId val="128530048"/>
      </c:lineChart>
      <c:catAx>
        <c:axId val="12903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8530048"/>
        <c:crosses val="autoZero"/>
        <c:auto val="1"/>
        <c:lblAlgn val="ctr"/>
        <c:lblOffset val="100"/>
        <c:noMultiLvlLbl val="0"/>
      </c:catAx>
      <c:valAx>
        <c:axId val="128530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9035776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500" baseline="0"/>
      </a:pPr>
      <a:endParaRPr lang="fa-IR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 dirty="0"/>
              <a:t>کل اعتبارات دانشگاه</a:t>
            </a:r>
            <a:endParaRPr lang="en-US" dirty="0"/>
          </a:p>
        </c:rich>
      </c:tx>
      <c:layout>
        <c:manualLayout>
          <c:xMode val="edge"/>
          <c:yMode val="edge"/>
          <c:x val="0.7893399339933993"/>
          <c:y val="0.797110636594154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8685974896702268E-2"/>
          <c:y val="0"/>
          <c:w val="0.82612782931836493"/>
          <c:h val="0.7459152987232528"/>
        </c:manualLayout>
      </c:layout>
      <c:lineChart>
        <c:grouping val="standard"/>
        <c:varyColors val="0"/>
        <c:ser>
          <c:idx val="0"/>
          <c:order val="0"/>
          <c:dLbls>
            <c:dLbl>
              <c:idx val="1"/>
              <c:layout>
                <c:manualLayout>
                  <c:x val="0"/>
                  <c:y val="5.776173285198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3E-44C4-85A9-717C19AF983B}"/>
                </c:ext>
              </c:extLst>
            </c:dLbl>
            <c:dLbl>
              <c:idx val="3"/>
              <c:layout>
                <c:manualLayout>
                  <c:x val="-1.1757787358471421E-2"/>
                  <c:y val="4.3321299638989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3E-44C4-85A9-717C19AF983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'مقایسه 99 تا 02'!$M$17:$M$20</c:f>
              <c:numCache>
                <c:formatCode>General</c:formatCode>
                <c:ptCount val="4"/>
                <c:pt idx="0">
                  <c:v>1399</c:v>
                </c:pt>
                <c:pt idx="1">
                  <c:v>1400</c:v>
                </c:pt>
                <c:pt idx="2">
                  <c:v>1401</c:v>
                </c:pt>
                <c:pt idx="3">
                  <c:v>1402</c:v>
                </c:pt>
              </c:numCache>
            </c:numRef>
          </c:cat>
          <c:val>
            <c:numRef>
              <c:f>'مقایسه 99 تا 02'!$N$17:$N$20</c:f>
              <c:numCache>
                <c:formatCode>General</c:formatCode>
                <c:ptCount val="4"/>
                <c:pt idx="0">
                  <c:v>6527671</c:v>
                </c:pt>
                <c:pt idx="1">
                  <c:v>10595370</c:v>
                </c:pt>
                <c:pt idx="2">
                  <c:v>13286567</c:v>
                </c:pt>
                <c:pt idx="3">
                  <c:v>18752764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3E-44C4-85A9-717C19AF983B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'مقایسه 99 تا 02'!$M$17:$M$20</c:f>
              <c:numCache>
                <c:formatCode>General</c:formatCode>
                <c:ptCount val="4"/>
                <c:pt idx="0">
                  <c:v>1399</c:v>
                </c:pt>
                <c:pt idx="1">
                  <c:v>1400</c:v>
                </c:pt>
                <c:pt idx="2">
                  <c:v>1401</c:v>
                </c:pt>
                <c:pt idx="3">
                  <c:v>1402</c:v>
                </c:pt>
              </c:numCache>
            </c:numRef>
          </c:cat>
          <c:val>
            <c:numRef>
              <c:f>'مقایسه 99 تا 02'!$O$17:$O$20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3E-44C4-85A9-717C19AF98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5600384"/>
        <c:axId val="126533632"/>
      </c:lineChart>
      <c:catAx>
        <c:axId val="23560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6533632"/>
        <c:crosses val="autoZero"/>
        <c:auto val="1"/>
        <c:lblAlgn val="ctr"/>
        <c:lblOffset val="100"/>
        <c:noMultiLvlLbl val="0"/>
      </c:catAx>
      <c:valAx>
        <c:axId val="126533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5600384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500" baseline="0"/>
      </a:pPr>
      <a:endParaRPr lang="fa-I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7569687350724994"/>
          <c:y val="0.13176523147372535"/>
          <c:w val="0.82430312649275006"/>
          <c:h val="0.79242183379559827"/>
        </c:manualLayout>
      </c:layout>
      <c:barChart>
        <c:barDir val="col"/>
        <c:grouping val="clustered"/>
        <c:varyColors val="0"/>
        <c:ser>
          <c:idx val="0"/>
          <c:order val="0"/>
          <c:tx>
            <c:v>اعتبار مصوب دانشگاه</c:v>
          </c:tx>
          <c:invertIfNegative val="0"/>
          <c:trendline>
            <c:trendlineType val="linear"/>
            <c:dispRSqr val="0"/>
            <c:dispEq val="0"/>
          </c:trendline>
          <c:cat>
            <c:numRef>
              <c:f>'مقایسه 1401 و 1402'!$A$4:$A$5</c:f>
              <c:numCache>
                <c:formatCode>General</c:formatCode>
                <c:ptCount val="2"/>
                <c:pt idx="0">
                  <c:v>1401</c:v>
                </c:pt>
                <c:pt idx="1">
                  <c:v>1402</c:v>
                </c:pt>
              </c:numCache>
            </c:numRef>
          </c:cat>
          <c:val>
            <c:numRef>
              <c:f>'مقایسه 1401 و 1402'!$B$4:$B$5</c:f>
              <c:numCache>
                <c:formatCode>General</c:formatCode>
                <c:ptCount val="2"/>
                <c:pt idx="0">
                  <c:v>13286567</c:v>
                </c:pt>
                <c:pt idx="1">
                  <c:v>18752764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E-489F-BFCA-F3CAEABFE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06720"/>
        <c:axId val="199317120"/>
      </c:barChart>
      <c:catAx>
        <c:axId val="12700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317120"/>
        <c:crosses val="autoZero"/>
        <c:auto val="1"/>
        <c:lblAlgn val="ctr"/>
        <c:lblOffset val="100"/>
        <c:noMultiLvlLbl val="0"/>
      </c:catAx>
      <c:valAx>
        <c:axId val="19931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006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عمومی</c:v>
          </c:tx>
          <c:invertIfNegative val="0"/>
          <c:trendline>
            <c:trendlineType val="linear"/>
            <c:dispRSqr val="0"/>
            <c:dispEq val="0"/>
          </c:trendline>
          <c:cat>
            <c:numRef>
              <c:f>'مقایسه 1401 و 1402'!$U$4:$U$5</c:f>
              <c:numCache>
                <c:formatCode>General</c:formatCode>
                <c:ptCount val="2"/>
                <c:pt idx="0">
                  <c:v>1401</c:v>
                </c:pt>
                <c:pt idx="1">
                  <c:v>1402</c:v>
                </c:pt>
              </c:numCache>
            </c:numRef>
          </c:cat>
          <c:val>
            <c:numRef>
              <c:f>'مقایسه 1401 و 1402'!$V$4:$V$5</c:f>
              <c:numCache>
                <c:formatCode>General</c:formatCode>
                <c:ptCount val="2"/>
                <c:pt idx="0">
                  <c:v>8528545</c:v>
                </c:pt>
                <c:pt idx="1">
                  <c:v>12264962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F3-40D3-B007-7CD4D65EB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062976"/>
        <c:axId val="127787008"/>
      </c:barChart>
      <c:catAx>
        <c:axId val="12806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787008"/>
        <c:crosses val="autoZero"/>
        <c:auto val="1"/>
        <c:lblAlgn val="ctr"/>
        <c:lblOffset val="100"/>
        <c:noMultiLvlLbl val="0"/>
      </c:catAx>
      <c:valAx>
        <c:axId val="12778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062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21097048054178413"/>
          <c:y val="0.20529569652849997"/>
          <c:w val="0.58370240756942415"/>
          <c:h val="0.6787211409894518"/>
        </c:manualLayout>
      </c:layout>
      <c:barChart>
        <c:barDir val="col"/>
        <c:grouping val="clustered"/>
        <c:varyColors val="0"/>
        <c:ser>
          <c:idx val="0"/>
          <c:order val="0"/>
          <c:tx>
            <c:v>اختصاصی</c:v>
          </c:tx>
          <c:invertIfNegative val="0"/>
          <c:trendline>
            <c:trendlineType val="linear"/>
            <c:dispRSqr val="0"/>
            <c:dispEq val="0"/>
          </c:trendline>
          <c:cat>
            <c:numRef>
              <c:f>'مقایسه 1401 و 1402'!$U$4:$U$5</c:f>
              <c:numCache>
                <c:formatCode>General</c:formatCode>
                <c:ptCount val="2"/>
                <c:pt idx="0">
                  <c:v>1401</c:v>
                </c:pt>
                <c:pt idx="1">
                  <c:v>1402</c:v>
                </c:pt>
              </c:numCache>
            </c:numRef>
          </c:cat>
          <c:val>
            <c:numRef>
              <c:f>'مقایسه 1401 و 1402'!$W$4:$W$5</c:f>
              <c:numCache>
                <c:formatCode>General</c:formatCode>
                <c:ptCount val="2"/>
                <c:pt idx="0">
                  <c:v>4526670</c:v>
                </c:pt>
                <c:pt idx="1">
                  <c:v>5875618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C-4D69-805F-3D9F33C24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063488"/>
        <c:axId val="127788736"/>
      </c:barChart>
      <c:catAx>
        <c:axId val="12806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788736"/>
        <c:crosses val="autoZero"/>
        <c:auto val="1"/>
        <c:lblAlgn val="ctr"/>
        <c:lblOffset val="100"/>
        <c:noMultiLvlLbl val="0"/>
      </c:catAx>
      <c:valAx>
        <c:axId val="127788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063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21796733741615631"/>
          <c:y val="0.20685688053251902"/>
          <c:w val="0.69737657792775898"/>
          <c:h val="0.66613853876630436"/>
        </c:manualLayout>
      </c:layout>
      <c:barChart>
        <c:barDir val="col"/>
        <c:grouping val="clustered"/>
        <c:varyColors val="0"/>
        <c:ser>
          <c:idx val="0"/>
          <c:order val="0"/>
          <c:tx>
            <c:v>تملک</c:v>
          </c:tx>
          <c:invertIfNegative val="0"/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cat>
            <c:numRef>
              <c:f>'مقایسه 1401 و 1402'!$U$4:$U$5</c:f>
              <c:numCache>
                <c:formatCode>General</c:formatCode>
                <c:ptCount val="2"/>
                <c:pt idx="0">
                  <c:v>1401</c:v>
                </c:pt>
                <c:pt idx="1">
                  <c:v>1402</c:v>
                </c:pt>
              </c:numCache>
            </c:numRef>
          </c:cat>
          <c:val>
            <c:numRef>
              <c:f>'مقایسه 1401 و 1402'!$X$4:$X$5</c:f>
              <c:numCache>
                <c:formatCode>General</c:formatCode>
                <c:ptCount val="2"/>
                <c:pt idx="0">
                  <c:v>231352</c:v>
                </c:pt>
                <c:pt idx="1">
                  <c:v>612184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6F-41F7-A71F-8548C65AB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065024"/>
        <c:axId val="127790464"/>
      </c:barChart>
      <c:catAx>
        <c:axId val="12806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790464"/>
        <c:crosses val="autoZero"/>
        <c:auto val="1"/>
        <c:lblAlgn val="ctr"/>
        <c:lblOffset val="100"/>
        <c:noMultiLvlLbl val="0"/>
      </c:catAx>
      <c:valAx>
        <c:axId val="12779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065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7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fa-I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'سهم اعتبارات 1402'!$A$5:$C$5</c:f>
              <c:strCache>
                <c:ptCount val="3"/>
                <c:pt idx="0">
                  <c:v>اعتبارات عمومی</c:v>
                </c:pt>
                <c:pt idx="1">
                  <c:v>درآمد اختصاصی</c:v>
                </c:pt>
                <c:pt idx="2">
                  <c:v>تملک دارایی سرمایه ای</c:v>
                </c:pt>
              </c:strCache>
            </c:strRef>
          </c:cat>
          <c:val>
            <c:numRef>
              <c:f>'سهم اعتبارات 1402'!$A$6:$C$6</c:f>
              <c:numCache>
                <c:formatCode>General</c:formatCode>
                <c:ptCount val="3"/>
                <c:pt idx="0">
                  <c:v>12264962</c:v>
                </c:pt>
                <c:pt idx="1">
                  <c:v>5875618</c:v>
                </c:pt>
                <c:pt idx="2">
                  <c:v>612184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E6-4790-988C-BBBB5D35EAE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072250584061612"/>
          <c:y val="0.35808803795539423"/>
          <c:w val="0.27735643621470396"/>
          <c:h val="0.38426825957100191"/>
        </c:manualLayout>
      </c:layout>
      <c:overlay val="0"/>
      <c:txPr>
        <a:bodyPr/>
        <a:lstStyle/>
        <a:p>
          <a:pPr>
            <a:defRPr sz="1450" baseline="0"/>
          </a:pPr>
          <a:endParaRPr lang="fa-I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7759845804693E-2"/>
          <c:w val="1"/>
          <c:h val="0.7454714865259024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8138752"/>
        <c:axId val="127794496"/>
      </c:barChart>
      <c:catAx>
        <c:axId val="12813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7794496"/>
        <c:crosses val="autoZero"/>
        <c:auto val="1"/>
        <c:lblAlgn val="ctr"/>
        <c:lblOffset val="100"/>
        <c:noMultiLvlLbl val="0"/>
      </c:catAx>
      <c:valAx>
        <c:axId val="127794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8138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fa-I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51239428404787E-2"/>
          <c:y val="0"/>
          <c:w val="0.93225558121632024"/>
          <c:h val="0.84777807946420491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8348672"/>
        <c:axId val="184484992"/>
      </c:barChart>
      <c:catAx>
        <c:axId val="1283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fa-IR"/>
          </a:p>
        </c:txPr>
        <c:crossAx val="184484992"/>
        <c:crosses val="autoZero"/>
        <c:auto val="1"/>
        <c:lblAlgn val="ctr"/>
        <c:lblOffset val="100"/>
        <c:noMultiLvlLbl val="0"/>
      </c:catAx>
      <c:valAx>
        <c:axId val="18448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834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aseline="0"/>
      </a:pPr>
      <a:endParaRPr lang="fa-I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'نسبت '!$A$4:$A$5</c:f>
              <c:numCache>
                <c:formatCode>General</c:formatCode>
                <c:ptCount val="2"/>
                <c:pt idx="0">
                  <c:v>1401</c:v>
                </c:pt>
                <c:pt idx="1">
                  <c:v>1402</c:v>
                </c:pt>
              </c:numCache>
            </c:numRef>
          </c:cat>
          <c:val>
            <c:numRef>
              <c:f>'نسبت '!$B$4:$B$5</c:f>
              <c:numCache>
                <c:formatCode>General</c:formatCode>
                <c:ptCount val="2"/>
                <c:pt idx="0">
                  <c:v>8528545</c:v>
                </c:pt>
                <c:pt idx="1">
                  <c:v>12264962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7-4AC0-B794-F7BB5AECA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49696"/>
        <c:axId val="184486720"/>
      </c:barChart>
      <c:catAx>
        <c:axId val="12834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4486720"/>
        <c:crosses val="autoZero"/>
        <c:auto val="1"/>
        <c:lblAlgn val="ctr"/>
        <c:lblOffset val="100"/>
        <c:noMultiLvlLbl val="0"/>
      </c:catAx>
      <c:valAx>
        <c:axId val="1844867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8349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fa-I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0.30137</cdr:x>
      <cdr:y>0.19622</cdr:y>
    </cdr:from>
    <cdr:to>
      <cdr:x>0.52838</cdr:x>
      <cdr:y>0.30733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66851" y="790576"/>
          <a:ext cx="110490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0.3816</cdr:x>
      <cdr:y>0.21277</cdr:y>
    </cdr:from>
    <cdr:to>
      <cdr:x>0.59883</cdr:x>
      <cdr:y>0.29078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57375" y="857251"/>
          <a:ext cx="10572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>
              <a:cs typeface="B Nazanin" pitchFamily="2" charset="-78"/>
            </a:rPr>
            <a:t> </a:t>
          </a:r>
          <a:r>
            <a:rPr lang="fa-IR" sz="1800" b="1" baseline="0">
              <a:cs typeface="B Nazanin" pitchFamily="2" charset="-78"/>
            </a:rPr>
            <a:t> درصد</a:t>
          </a:r>
          <a:r>
            <a:rPr lang="fa-IR" sz="1800" b="1">
              <a:cs typeface="B Nazanin" pitchFamily="2" charset="-78"/>
            </a:rPr>
            <a:t>41 </a:t>
          </a:r>
          <a:endParaRPr lang="en-US" sz="1800" b="1">
            <a:cs typeface="B Nazanin" pitchFamily="2" charset="-7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0.30556</cdr:x>
      <cdr:y>0.27376</cdr:y>
    </cdr:from>
    <cdr:to>
      <cdr:x>0.62302</cdr:x>
      <cdr:y>0.46388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3425" y="685800"/>
          <a:ext cx="761999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a-IR" sz="1100" b="1" dirty="0">
              <a:cs typeface="B Nazanin" pitchFamily="2" charset="-78"/>
            </a:rPr>
            <a:t>44 درصد</a:t>
          </a:r>
          <a:r>
            <a:rPr lang="fa-IR" sz="1100" dirty="0"/>
            <a:t> 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0.31726</cdr:x>
      <cdr:y>0.27707</cdr:y>
    </cdr:from>
    <cdr:to>
      <cdr:x>0.63472</cdr:x>
      <cdr:y>0.45663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7969" y="760057"/>
          <a:ext cx="1378856" cy="49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a-IR" sz="1100" b="1" dirty="0" smtClean="0">
              <a:cs typeface="B Nazanin" pitchFamily="2" charset="-78"/>
            </a:rPr>
            <a:t>30 درصد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0.28968</cdr:x>
      <cdr:y>0.30418</cdr:y>
    </cdr:from>
    <cdr:to>
      <cdr:x>0.55952</cdr:x>
      <cdr:y>0.42586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5325" y="762000"/>
          <a:ext cx="6477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0.23413</cdr:x>
      <cdr:y>0.30418</cdr:y>
    </cdr:from>
    <cdr:to>
      <cdr:x>0.61905</cdr:x>
      <cdr:y>0.43726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1975" y="762000"/>
          <a:ext cx="9239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a-IR" sz="1200" b="1">
              <a:cs typeface="B Nazanin" pitchFamily="2" charset="-78"/>
            </a:rPr>
            <a:t>165 درصد</a:t>
          </a:r>
          <a:endParaRPr lang="en-US" sz="1200" b="1">
            <a:cs typeface="B Nazanin" pitchFamily="2" charset="-78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0.0814</cdr:x>
      <cdr:y>0.39502</cdr:y>
    </cdr:from>
    <cdr:to>
      <cdr:x>0.21982</cdr:x>
      <cdr:y>0.53025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466726" y="1057275"/>
          <a:ext cx="793749" cy="36195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%25</a:t>
          </a:r>
          <a:endParaRPr lang="en-US" sz="1400"/>
        </a:p>
      </cdr:txBody>
    </cdr:sp>
  </cdr:relSizeAnchor>
  <cdr:relSizeAnchor xmlns:cdr="http://schemas.openxmlformats.org/drawingml/2006/chartDrawing">
    <cdr:from>
      <cdr:x>0.32115</cdr:x>
      <cdr:y>0.20047</cdr:y>
    </cdr:from>
    <cdr:to>
      <cdr:x>0.45958</cdr:x>
      <cdr:y>0.33096</cdr:y>
    </cdr:to>
    <cdr:sp macro="" textlink="">
      <cdr:nvSpPr>
        <cdr:cNvPr id="6" name="Oval 5"/>
        <cdr:cNvSpPr/>
      </cdr:nvSpPr>
      <cdr:spPr>
        <a:xfrm xmlns:a="http://schemas.openxmlformats.org/drawingml/2006/main">
          <a:off x="1841500" y="536575"/>
          <a:ext cx="793749" cy="34925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</a:t>
          </a:r>
          <a:r>
            <a:rPr lang="en-US" sz="1400"/>
            <a:t>30</a:t>
          </a:r>
        </a:p>
      </cdr:txBody>
    </cdr:sp>
  </cdr:relSizeAnchor>
  <cdr:relSizeAnchor xmlns:cdr="http://schemas.openxmlformats.org/drawingml/2006/chartDrawing">
    <cdr:from>
      <cdr:x>0.50221</cdr:x>
      <cdr:y>0.04745</cdr:y>
    </cdr:from>
    <cdr:to>
      <cdr:x>0.64064</cdr:x>
      <cdr:y>0.17438</cdr:y>
    </cdr:to>
    <cdr:sp macro="" textlink="">
      <cdr:nvSpPr>
        <cdr:cNvPr id="7" name="Oval 6"/>
        <cdr:cNvSpPr/>
      </cdr:nvSpPr>
      <cdr:spPr>
        <a:xfrm xmlns:a="http://schemas.openxmlformats.org/drawingml/2006/main">
          <a:off x="2879725" y="127000"/>
          <a:ext cx="793749" cy="339725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</a:t>
          </a:r>
          <a:r>
            <a:rPr lang="en-US" sz="1400"/>
            <a:t>43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0.53549</cdr:x>
      <cdr:y>0.08796</cdr:y>
    </cdr:from>
    <cdr:to>
      <cdr:x>0.67746</cdr:x>
      <cdr:y>0.21528</cdr:y>
    </cdr:to>
    <cdr:sp macro="" textlink="">
      <cdr:nvSpPr>
        <cdr:cNvPr id="5" name="Oval 4"/>
        <cdr:cNvSpPr/>
      </cdr:nvSpPr>
      <cdr:spPr>
        <a:xfrm xmlns:a="http://schemas.openxmlformats.org/drawingml/2006/main">
          <a:off x="2994025" y="241300"/>
          <a:ext cx="793749" cy="34925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</a:t>
          </a:r>
          <a:r>
            <a:rPr lang="en-US" sz="1400"/>
            <a:t>30</a:t>
          </a:r>
        </a:p>
      </cdr:txBody>
    </cdr:sp>
  </cdr:relSizeAnchor>
  <cdr:relSizeAnchor xmlns:cdr="http://schemas.openxmlformats.org/drawingml/2006/chartDrawing">
    <cdr:from>
      <cdr:x>0.33617</cdr:x>
      <cdr:y>0.15394</cdr:y>
    </cdr:from>
    <cdr:to>
      <cdr:x>0.47814</cdr:x>
      <cdr:y>0.28125</cdr:y>
    </cdr:to>
    <cdr:sp macro="" textlink="">
      <cdr:nvSpPr>
        <cdr:cNvPr id="6" name="Oval 5"/>
        <cdr:cNvSpPr/>
      </cdr:nvSpPr>
      <cdr:spPr>
        <a:xfrm xmlns:a="http://schemas.openxmlformats.org/drawingml/2006/main">
          <a:off x="1879600" y="422275"/>
          <a:ext cx="793749" cy="34925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</a:t>
          </a:r>
          <a:r>
            <a:rPr lang="en-US" sz="1400"/>
            <a:t>15</a:t>
          </a:r>
        </a:p>
      </cdr:txBody>
    </cdr:sp>
  </cdr:relSizeAnchor>
  <cdr:relSizeAnchor xmlns:cdr="http://schemas.openxmlformats.org/drawingml/2006/chartDrawing">
    <cdr:from>
      <cdr:x>0.12152</cdr:x>
      <cdr:y>0.1956</cdr:y>
    </cdr:from>
    <cdr:to>
      <cdr:x>0.26349</cdr:x>
      <cdr:y>0.32292</cdr:y>
    </cdr:to>
    <cdr:sp macro="" textlink="">
      <cdr:nvSpPr>
        <cdr:cNvPr id="7" name="Oval 6"/>
        <cdr:cNvSpPr/>
      </cdr:nvSpPr>
      <cdr:spPr>
        <a:xfrm xmlns:a="http://schemas.openxmlformats.org/drawingml/2006/main">
          <a:off x="679450" y="536575"/>
          <a:ext cx="793749" cy="34925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</a:t>
          </a:r>
          <a:r>
            <a:rPr lang="en-US" sz="1400"/>
            <a:t>10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0.0958</cdr:x>
      <cdr:y>0.5223</cdr:y>
    </cdr:from>
    <cdr:to>
      <cdr:x>0.23753</cdr:x>
      <cdr:y>0.65141</cdr:y>
    </cdr:to>
    <cdr:sp macro="" textlink="">
      <cdr:nvSpPr>
        <cdr:cNvPr id="5" name="Oval 4"/>
        <cdr:cNvSpPr/>
      </cdr:nvSpPr>
      <cdr:spPr>
        <a:xfrm xmlns:a="http://schemas.openxmlformats.org/drawingml/2006/main">
          <a:off x="536575" y="1412875"/>
          <a:ext cx="793749" cy="34925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</a:t>
          </a:r>
          <a:r>
            <a:rPr lang="en-US" sz="1400"/>
            <a:t>61</a:t>
          </a:r>
        </a:p>
      </cdr:txBody>
    </cdr:sp>
  </cdr:relSizeAnchor>
  <cdr:relSizeAnchor xmlns:cdr="http://schemas.openxmlformats.org/drawingml/2006/chartDrawing">
    <cdr:from>
      <cdr:x>0.47279</cdr:x>
      <cdr:y>0.2054</cdr:y>
    </cdr:from>
    <cdr:to>
      <cdr:x>0.63719</cdr:x>
      <cdr:y>0.33099</cdr:y>
    </cdr:to>
    <cdr:sp macro="" textlink="">
      <cdr:nvSpPr>
        <cdr:cNvPr id="6" name="Oval 5"/>
        <cdr:cNvSpPr/>
      </cdr:nvSpPr>
      <cdr:spPr>
        <a:xfrm xmlns:a="http://schemas.openxmlformats.org/drawingml/2006/main">
          <a:off x="2647950" y="555625"/>
          <a:ext cx="920749" cy="339725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</a:t>
          </a:r>
          <a:r>
            <a:rPr lang="en-US" sz="1400"/>
            <a:t>164</a:t>
          </a:r>
        </a:p>
      </cdr:txBody>
    </cdr:sp>
  </cdr:relSizeAnchor>
  <cdr:relSizeAnchor xmlns:cdr="http://schemas.openxmlformats.org/drawingml/2006/chartDrawing">
    <cdr:from>
      <cdr:x>0.32823</cdr:x>
      <cdr:y>0.39789</cdr:y>
    </cdr:from>
    <cdr:to>
      <cdr:x>0.48469</cdr:x>
      <cdr:y>0.53169</cdr:y>
    </cdr:to>
    <cdr:sp macro="" textlink="">
      <cdr:nvSpPr>
        <cdr:cNvPr id="7" name="Oval 6"/>
        <cdr:cNvSpPr/>
      </cdr:nvSpPr>
      <cdr:spPr>
        <a:xfrm xmlns:a="http://schemas.openxmlformats.org/drawingml/2006/main">
          <a:off x="1838325" y="1076325"/>
          <a:ext cx="876300" cy="36195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</a:t>
          </a:r>
          <a:r>
            <a:rPr lang="en-US" sz="1400"/>
            <a:t>101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0.54738</cdr:x>
      <cdr:y>0.05085</cdr:y>
    </cdr:from>
    <cdr:to>
      <cdr:x>0.69435</cdr:x>
      <cdr:y>0.18322</cdr:y>
    </cdr:to>
    <cdr:sp macro="" textlink="">
      <cdr:nvSpPr>
        <cdr:cNvPr id="5" name="Oval 4"/>
        <cdr:cNvSpPr/>
      </cdr:nvSpPr>
      <cdr:spPr>
        <a:xfrm xmlns:a="http://schemas.openxmlformats.org/drawingml/2006/main">
          <a:off x="4212771" y="228600"/>
          <a:ext cx="1131111" cy="59510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 dirty="0"/>
            <a:t>%</a:t>
          </a:r>
          <a:r>
            <a:rPr lang="en-US" sz="1400" dirty="0"/>
            <a:t>41</a:t>
          </a:r>
        </a:p>
      </cdr:txBody>
    </cdr:sp>
  </cdr:relSizeAnchor>
  <cdr:relSizeAnchor xmlns:cdr="http://schemas.openxmlformats.org/drawingml/2006/chartDrawing">
    <cdr:from>
      <cdr:x>0.31966</cdr:x>
      <cdr:y>0.18644</cdr:y>
    </cdr:from>
    <cdr:to>
      <cdr:x>0.46663</cdr:x>
      <cdr:y>0.31881</cdr:y>
    </cdr:to>
    <cdr:sp macro="" textlink="">
      <cdr:nvSpPr>
        <cdr:cNvPr id="6" name="Oval 5"/>
        <cdr:cNvSpPr/>
      </cdr:nvSpPr>
      <cdr:spPr>
        <a:xfrm xmlns:a="http://schemas.openxmlformats.org/drawingml/2006/main">
          <a:off x="2460171" y="838200"/>
          <a:ext cx="1131110" cy="59510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 dirty="0"/>
            <a:t>%</a:t>
          </a:r>
          <a:r>
            <a:rPr lang="en-US" sz="1400" dirty="0"/>
            <a:t>25</a:t>
          </a:r>
        </a:p>
      </cdr:txBody>
    </cdr:sp>
  </cdr:relSizeAnchor>
  <cdr:relSizeAnchor xmlns:cdr="http://schemas.openxmlformats.org/drawingml/2006/chartDrawing">
    <cdr:from>
      <cdr:x>0.12164</cdr:x>
      <cdr:y>0.32203</cdr:y>
    </cdr:from>
    <cdr:to>
      <cdr:x>0.26861</cdr:x>
      <cdr:y>0.4544</cdr:y>
    </cdr:to>
    <cdr:sp macro="" textlink="">
      <cdr:nvSpPr>
        <cdr:cNvPr id="7" name="Oval 6"/>
        <cdr:cNvSpPr/>
      </cdr:nvSpPr>
      <cdr:spPr>
        <a:xfrm xmlns:a="http://schemas.openxmlformats.org/drawingml/2006/main">
          <a:off x="936171" y="1447800"/>
          <a:ext cx="1131111" cy="59510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fa-IR" sz="1400"/>
            <a:t>%</a:t>
          </a:r>
          <a:r>
            <a:rPr lang="en-US" sz="1400"/>
            <a:t>62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تغییرات اعتبارات بودجه ای دانشگاه طی سال های 1388 لغایت 1402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132130"/>
              </p:ext>
            </p:extLst>
          </p:nvPr>
        </p:nvGraphicFramePr>
        <p:xfrm>
          <a:off x="0" y="685801"/>
          <a:ext cx="8991600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8588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میلیون</a:t>
                      </a:r>
                      <a:r>
                        <a:rPr lang="fa-IR" baseline="0" dirty="0" smtClean="0"/>
                        <a:t> ریال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اعتبار مصوب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88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تملک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اختصاصی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عمومی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498899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44500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171499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282900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1388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623315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35780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197224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390311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846761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26739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370183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449839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1009836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36340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389450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584046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1181202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33200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424786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723216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1730367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14311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776490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939566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2949876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3823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1846763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1099290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3687475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44300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2396861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1246314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4263319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46000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2641015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1576304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4966755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73200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2905115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1988440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5646735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55360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3196635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2394758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6527671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71360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3558500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2897811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10595370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115000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3945800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6534570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13286567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231352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4526670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8528545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1401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18752764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612184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5875618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12264962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1402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1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کل اعتبارات مصوب </a:t>
            </a:r>
            <a:r>
              <a:rPr lang="fa-IR" dirty="0"/>
              <a:t>دانشگاه سال های 1399 لغایت 1402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550339"/>
              </p:ext>
            </p:extLst>
          </p:nvPr>
        </p:nvGraphicFramePr>
        <p:xfrm>
          <a:off x="6705600" y="1600200"/>
          <a:ext cx="2159000" cy="1618854"/>
        </p:xfrm>
        <a:graphic>
          <a:graphicData uri="http://schemas.openxmlformats.org/drawingml/2006/table">
            <a:tbl>
              <a:tblPr rtl="1"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344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سال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کل اعتبارات دانشگاه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5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6527671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85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10595370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85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13286567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93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18752764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733839"/>
              </p:ext>
            </p:extLst>
          </p:nvPr>
        </p:nvGraphicFramePr>
        <p:xfrm>
          <a:off x="-152400" y="2743200"/>
          <a:ext cx="7696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8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مصوبات سفر رئیس محترم جمهور</a:t>
            </a:r>
            <a:endParaRPr lang="en-US" dirty="0"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072949"/>
              </p:ext>
            </p:extLst>
          </p:nvPr>
        </p:nvGraphicFramePr>
        <p:xfrm>
          <a:off x="609600" y="1371600"/>
          <a:ext cx="7924801" cy="3581400"/>
        </p:xfrm>
        <a:graphic>
          <a:graphicData uri="http://schemas.openxmlformats.org/drawingml/2006/table">
            <a:tbl>
              <a:tblPr rtl="1"/>
              <a:tblGrid>
                <a:gridCol w="90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9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751"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میلیارد تومان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36">
                <a:tc gridSpan="4"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عنوان مصوبه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اعتبار  دانشگاه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تخصیص تا پایان 1401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تخصیص 1402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8129">
                <a:tc gridSpan="4">
                  <a:txBody>
                    <a:bodyPr/>
                    <a:lstStyle/>
                    <a:p>
                      <a:pPr algn="r" rtl="1" fontAlgn="t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اختصاص مبلغ 25 میلیارد تومان برای تکمیل دانشکده دندانپزشکی توسط سازمان برنامه و بودجه کشور تا خرداد 1402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10/1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984">
                <a:tc gridSpan="4">
                  <a:txBody>
                    <a:bodyPr/>
                    <a:lstStyle/>
                    <a:p>
                      <a:pPr algn="ctr" rtl="1" fontAlgn="t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اختصاص مبلغ 250 میلیارد تومان برای تکمیل پروژه های نیمه تمام بهداشتی و درمانی بالای 50 درصد پیشرفت فیزیکی استان در سال های 1401 و  1402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9/5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2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43728"/>
              </p:ext>
            </p:extLst>
          </p:nvPr>
        </p:nvGraphicFramePr>
        <p:xfrm>
          <a:off x="152400" y="152400"/>
          <a:ext cx="89154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7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مقایسه اعتبارات مصوب 1401 و 1402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455548"/>
              </p:ext>
            </p:extLst>
          </p:nvPr>
        </p:nvGraphicFramePr>
        <p:xfrm>
          <a:off x="5562600" y="762000"/>
          <a:ext cx="3276598" cy="1676401"/>
        </p:xfrm>
        <a:graphic>
          <a:graphicData uri="http://schemas.openxmlformats.org/drawingml/2006/table">
            <a:tbl>
              <a:tblPr rtl="1"/>
              <a:tblGrid>
                <a:gridCol w="914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720"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میلیون ریال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55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اعتبار مصوب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افزایش اعتبار ( درصد)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0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</a:rPr>
                        <a:t>1401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</a:rPr>
                        <a:t>13286567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0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</a:rPr>
                        <a:t>1402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</a:rPr>
                        <a:t>18752764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945637"/>
              </p:ext>
            </p:extLst>
          </p:nvPr>
        </p:nvGraphicFramePr>
        <p:xfrm>
          <a:off x="304800" y="1600200"/>
          <a:ext cx="5172075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02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fa-IR" dirty="0"/>
              <a:t>مقایسه اعتبارات مصوب 1401 و 1402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779764"/>
              </p:ext>
            </p:extLst>
          </p:nvPr>
        </p:nvGraphicFramePr>
        <p:xfrm>
          <a:off x="4953000" y="914400"/>
          <a:ext cx="3962400" cy="2209800"/>
        </p:xfrm>
        <a:graphic>
          <a:graphicData uri="http://schemas.openxmlformats.org/drawingml/2006/table">
            <a:tbl>
              <a:tblPr rtl="1"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348">
                <a:tc rowSpan="2"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سال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اعتبار مصوب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عمومی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اختصاصی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تملک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1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1401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B Nazanin" pitchFamily="2" charset="-7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8528545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4526670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231352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81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1402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B Nazanin" pitchFamily="2" charset="-7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12264962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5875618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612184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60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رشد اعتبار به درصد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291842"/>
              </p:ext>
            </p:extLst>
          </p:nvPr>
        </p:nvGraphicFramePr>
        <p:xfrm>
          <a:off x="228600" y="1066801"/>
          <a:ext cx="4343400" cy="259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489472"/>
              </p:ext>
            </p:extLst>
          </p:nvPr>
        </p:nvGraphicFramePr>
        <p:xfrm>
          <a:off x="304800" y="3810000"/>
          <a:ext cx="434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199751"/>
              </p:ext>
            </p:extLst>
          </p:nvPr>
        </p:nvGraphicFramePr>
        <p:xfrm>
          <a:off x="4800600" y="3657600"/>
          <a:ext cx="4114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981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04101"/>
              </p:ext>
            </p:extLst>
          </p:nvPr>
        </p:nvGraphicFramePr>
        <p:xfrm>
          <a:off x="381000" y="228601"/>
          <a:ext cx="8686800" cy="2135724"/>
        </p:xfrm>
        <a:graphic>
          <a:graphicData uri="http://schemas.openxmlformats.org/drawingml/2006/table">
            <a:tbl>
              <a:tblPr rtl="1"/>
              <a:tblGrid>
                <a:gridCol w="3133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6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399">
                <a:tc gridSpan="3">
                  <a:txBody>
                    <a:bodyPr/>
                    <a:lstStyle/>
                    <a:p>
                      <a:pPr algn="ctr" rtl="1" fontAlgn="b"/>
                      <a:r>
                        <a:rPr lang="fa-I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سهم اعتبارات دانشگاه در قانون 1402 به تفکیک نوع اعتبار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43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اعتبارات عمومی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درآمد اختصاصی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تملک دارایی سرمایه ای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6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12264962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5875618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612184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3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نسبت به  لایحه 1/8 درصد افزایش داشته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نسبت به لایحه تغییری نداشته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نسبت به لایحه 96 درصد افزایش داشته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732866"/>
              </p:ext>
            </p:extLst>
          </p:nvPr>
        </p:nvGraphicFramePr>
        <p:xfrm>
          <a:off x="685800" y="24384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70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نسبت های توزیع عمومی و تخصصی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166218"/>
              </p:ext>
            </p:extLst>
          </p:nvPr>
        </p:nvGraphicFramePr>
        <p:xfrm>
          <a:off x="4419600" y="685800"/>
          <a:ext cx="4506688" cy="2117509"/>
        </p:xfrm>
        <a:graphic>
          <a:graphicData uri="http://schemas.openxmlformats.org/drawingml/2006/table">
            <a:tbl>
              <a:tblPr rtl="1"/>
              <a:tblGrid>
                <a:gridCol w="759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7011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نسبت اعتبارات عمومی قانون بودجه  سال 1402 به 1401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579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سال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اعتبار  عمومی مصوب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نسبت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شرح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728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8528545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1/44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اعتبار عمومی مصوب سال 1402 نسبت به سال قبل تقریبا 44 درصد افزایش یافته است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4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12264962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964855"/>
              </p:ext>
            </p:extLst>
          </p:nvPr>
        </p:nvGraphicFramePr>
        <p:xfrm>
          <a:off x="152400" y="533400"/>
          <a:ext cx="4114800" cy="23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96215"/>
              </p:ext>
            </p:extLst>
          </p:nvPr>
        </p:nvGraphicFramePr>
        <p:xfrm>
          <a:off x="4419600" y="2819400"/>
          <a:ext cx="4550228" cy="1855470"/>
        </p:xfrm>
        <a:graphic>
          <a:graphicData uri="http://schemas.openxmlformats.org/drawingml/2006/table">
            <a:tbl>
              <a:tblPr rtl="1"/>
              <a:tblGrid>
                <a:gridCol w="859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نسبت تخصیص دریافتی اعتبارات عمومی  به ابلاغ سال 1401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ابلاغ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تخصیص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نسبت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شرح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8272689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9811609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1/19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تقریبا 19 درصد بیشتر از ابلاغ اعتبار تخصیص داده شد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663007"/>
              </p:ext>
            </p:extLst>
          </p:nvPr>
        </p:nvGraphicFramePr>
        <p:xfrm>
          <a:off x="152400" y="2819400"/>
          <a:ext cx="4191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223035"/>
              </p:ext>
            </p:extLst>
          </p:nvPr>
        </p:nvGraphicFramePr>
        <p:xfrm>
          <a:off x="4419600" y="4800600"/>
          <a:ext cx="4508498" cy="1934135"/>
        </p:xfrm>
        <a:graphic>
          <a:graphicData uri="http://schemas.openxmlformats.org/drawingml/2006/table">
            <a:tbl>
              <a:tblPr rtl="1"/>
              <a:tblGrid>
                <a:gridCol w="782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1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5885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نسبت توزیع شده اعتبارات ردیف های متمرکز یه درآمد اختصاصی دانشگاه ها در سال 1401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34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درآمد اختصاصی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ردیف ابلاغی وزارتی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نسبت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شرح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68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5410572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2494494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0/46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کمک وزارتخانه  به دانشگاه در قالب ردیف های ابلاغی معادل 46 درصد درآمد اختصاصی دانشگاه بوده است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780970"/>
              </p:ext>
            </p:extLst>
          </p:nvPr>
        </p:nvGraphicFramePr>
        <p:xfrm>
          <a:off x="152400" y="533401"/>
          <a:ext cx="3810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315780"/>
              </p:ext>
            </p:extLst>
          </p:nvPr>
        </p:nvGraphicFramePr>
        <p:xfrm>
          <a:off x="304800" y="2743200"/>
          <a:ext cx="3733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1808057"/>
              </p:ext>
            </p:extLst>
          </p:nvPr>
        </p:nvGraphicFramePr>
        <p:xfrm>
          <a:off x="152400" y="4572000"/>
          <a:ext cx="3952874" cy="2008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89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اعتبار عمومی مصوب دانشگاه سال های 1399 لغایت 1402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31989"/>
              </p:ext>
            </p:extLst>
          </p:nvPr>
        </p:nvGraphicFramePr>
        <p:xfrm>
          <a:off x="6477000" y="1143001"/>
          <a:ext cx="2286000" cy="1571625"/>
        </p:xfrm>
        <a:graphic>
          <a:graphicData uri="http://schemas.openxmlformats.org/drawingml/2006/table">
            <a:tbl>
              <a:tblPr rtl="1">
                <a:effectLst>
                  <a:outerShdw blurRad="50800" dist="50800" dir="5400000" algn="ctr" rotWithShape="0">
                    <a:schemeClr val="bg1">
                      <a:lumMod val="75000"/>
                    </a:schemeClr>
                  </a:outerShdw>
                </a:effectLst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436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سال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عمومی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2897811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6534570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8528545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79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12264962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344257"/>
              </p:ext>
            </p:extLst>
          </p:nvPr>
        </p:nvGraphicFramePr>
        <p:xfrm>
          <a:off x="381000" y="2895600"/>
          <a:ext cx="6705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1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fa-IR" dirty="0"/>
              <a:t>اعتبار </a:t>
            </a:r>
            <a:r>
              <a:rPr lang="fa-IR" dirty="0" smtClean="0"/>
              <a:t>اختصاصی </a:t>
            </a:r>
            <a:r>
              <a:rPr lang="fa-IR" dirty="0"/>
              <a:t>مصوب دانشگاه سال های 1399 لغایت 1402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973477"/>
              </p:ext>
            </p:extLst>
          </p:nvPr>
        </p:nvGraphicFramePr>
        <p:xfrm>
          <a:off x="6858000" y="1295400"/>
          <a:ext cx="1993900" cy="1571625"/>
        </p:xfrm>
        <a:graphic>
          <a:graphicData uri="http://schemas.openxmlformats.org/drawingml/2006/table">
            <a:tbl>
              <a:tblPr rtl="1"/>
              <a:tblGrid>
                <a:gridCol w="867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436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سال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اختصاصی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3558500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3945800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4526670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79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5875618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597068"/>
              </p:ext>
            </p:extLst>
          </p:nvPr>
        </p:nvGraphicFramePr>
        <p:xfrm>
          <a:off x="76200" y="2514600"/>
          <a:ext cx="7086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07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اعتبار </a:t>
            </a:r>
            <a:r>
              <a:rPr lang="fa-IR" dirty="0" smtClean="0"/>
              <a:t>تملک دارایی سرمایه ای </a:t>
            </a:r>
            <a:r>
              <a:rPr lang="fa-IR" dirty="0"/>
              <a:t>مصوب دانشگاه سال های 1399 لغایت 1402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373536"/>
              </p:ext>
            </p:extLst>
          </p:nvPr>
        </p:nvGraphicFramePr>
        <p:xfrm>
          <a:off x="6705600" y="1676400"/>
          <a:ext cx="2209800" cy="1752598"/>
        </p:xfrm>
        <a:graphic>
          <a:graphicData uri="http://schemas.openxmlformats.org/drawingml/2006/table">
            <a:tbl>
              <a:tblPr rtl="1"/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590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سال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B Nazanin" pitchFamily="2" charset="-78"/>
                        </a:rPr>
                        <a:t>تملک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0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71360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50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115000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0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231352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8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1402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itchFamily="2" charset="-78"/>
                        </a:rPr>
                        <a:t>612184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147689"/>
              </p:ext>
            </p:extLst>
          </p:nvPr>
        </p:nvGraphicFramePr>
        <p:xfrm>
          <a:off x="76200" y="2076450"/>
          <a:ext cx="7296150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75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496</Words>
  <Application>Microsoft Office PowerPoint</Application>
  <PresentationFormat>On-screen Show (4:3)</PresentationFormat>
  <Paragraphs>233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 Nazanin</vt:lpstr>
      <vt:lpstr>Calibri</vt:lpstr>
      <vt:lpstr>Times New Roman</vt:lpstr>
      <vt:lpstr>Office Theme</vt:lpstr>
      <vt:lpstr>تغییرات اعتبارات بودجه ای دانشگاه طی سال های 1388 لغایت 1402</vt:lpstr>
      <vt:lpstr>PowerPoint Presentation</vt:lpstr>
      <vt:lpstr>مقایسه اعتبارات مصوب 1401 و 1402</vt:lpstr>
      <vt:lpstr>مقایسه اعتبارات مصوب 1401 و 1402</vt:lpstr>
      <vt:lpstr>PowerPoint Presentation</vt:lpstr>
      <vt:lpstr>نسبت های توزیع عمومی و تخصصی</vt:lpstr>
      <vt:lpstr>اعتبار عمومی مصوب دانشگاه سال های 1399 لغایت 1402</vt:lpstr>
      <vt:lpstr>اعتبار اختصاصی مصوب دانشگاه سال های 1399 لغایت 1402</vt:lpstr>
      <vt:lpstr>اعتبار تملک دارایی سرمایه ای مصوب دانشگاه سال های 1399 لغایت 1402</vt:lpstr>
      <vt:lpstr>کل اعتبارات مصوب دانشگاه سال های 1399 لغایت 1402</vt:lpstr>
      <vt:lpstr>مصوبات سفر رئیس محترم جمهور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تغییرات اعتبارات بودجه ای دانشگاه طی سال های 1388 لغایت 1402</dc:title>
  <dc:creator>d.babol</dc:creator>
  <cp:lastModifiedBy>pc</cp:lastModifiedBy>
  <cp:revision>16</cp:revision>
  <dcterms:created xsi:type="dcterms:W3CDTF">2006-08-16T00:00:00Z</dcterms:created>
  <dcterms:modified xsi:type="dcterms:W3CDTF">2023-05-14T08:41:03Z</dcterms:modified>
</cp:coreProperties>
</file>